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embeddedFontLst>
    <p:embeddedFont>
      <p:font typeface="Arial Black" panose="020B0A04020102020204" pitchFamily="34" charset="0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Ubuntu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8d5ebd65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8d5ebd657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12ef4a2d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512ef4a2d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12ef4a2d8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g512ef4a2d8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12ef4a2d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512ef4a2d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12ef4a2d8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12ef4a2d8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12ef4a2d8_0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512ef4a2d8_0_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12ef4a2d8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12ef4a2d8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55555"/>
                </a:solidFill>
                <a:highlight>
                  <a:srgbClr val="FFFFFF"/>
                </a:highlight>
              </a:rPr>
              <a:t>Métricas de vaidade são todas aquelas que não te ajudam a tomar decisões de negócios mais acertadas.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12ef4a2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512ef4a2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qualitativo:</a:t>
            </a:r>
            <a:r>
              <a:rPr lang="pt-BR" sz="160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é o melhor modo para avaliar a performance do produto. Os dados são coletados com um número reduzido de usuários, pois é necessário interagir com ele através de um teste de usabilidade ou uma entrevista.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Quantitativo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é possível avaliar quantos usuários de fato conseguiram completar um fluxo de trabalho, quais foram os erros de navegação cometidos e quais são as correções mais urgentes e menos urgentes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12ef4a2d8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12ef4a2d8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12ef4a2d8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12ef4a2d8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512ef4a2d8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512ef4a2d8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12ef4a2d8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512ef4a2d8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12ef4a2d8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12ef4a2d8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xmatters.com/mt/archives/2014/06/choosing-the-right-metrics-for-user-experience.php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692427" y="3939035"/>
            <a:ext cx="10515600" cy="21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 Black"/>
              <a:buNone/>
            </a:pPr>
            <a:r>
              <a:rPr lang="pt-BR" sz="5100" b="0" i="0" u="none" strike="noStrike" cap="none">
                <a:solidFill>
                  <a:schemeClr val="lt1"/>
                </a:solidFill>
                <a:highlight>
                  <a:srgbClr val="0000FF"/>
                </a:highlight>
                <a:latin typeface="Arial Black"/>
                <a:ea typeface="Arial Black"/>
                <a:cs typeface="Arial Black"/>
                <a:sym typeface="Arial Black"/>
              </a:rPr>
              <a:t> métricas para produtos</a:t>
            </a:r>
            <a:r>
              <a:rPr lang="pt-BR" sz="5100">
                <a:solidFill>
                  <a:schemeClr val="lt1"/>
                </a:solidFill>
                <a:highlight>
                  <a:srgbClr val="0000FF"/>
                </a:highlight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5100">
              <a:solidFill>
                <a:schemeClr val="lt1"/>
              </a:solidFill>
              <a:highlight>
                <a:srgbClr val="0000FF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 Black"/>
              <a:buNone/>
            </a:pPr>
            <a:r>
              <a:rPr lang="pt-BR" sz="5100">
                <a:solidFill>
                  <a:schemeClr val="lt1"/>
                </a:solidFill>
                <a:highlight>
                  <a:srgbClr val="6FA8DC"/>
                </a:highlight>
                <a:latin typeface="Arial Black"/>
                <a:ea typeface="Arial Black"/>
                <a:cs typeface="Arial Black"/>
                <a:sym typeface="Arial Black"/>
              </a:rPr>
              <a:t>os donos de produto estão olhando para isso?</a:t>
            </a:r>
            <a:r>
              <a:rPr lang="pt-BR" sz="5100" b="0" i="0" u="none" strike="noStrike" cap="none">
                <a:solidFill>
                  <a:schemeClr val="lt1"/>
                </a:solidFill>
                <a:highlight>
                  <a:srgbClr val="6FA8DC"/>
                </a:highlight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5100" b="0" i="0" u="none" strike="noStrike" cap="none">
              <a:solidFill>
                <a:schemeClr val="lt1"/>
              </a:solidFill>
              <a:highlight>
                <a:srgbClr val="6FA8DC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 Black"/>
              <a:buNone/>
            </a:pPr>
            <a:r>
              <a:rPr lang="pt-BR" sz="1100" b="1">
                <a:solidFill>
                  <a:schemeClr val="lt1"/>
                </a:solidFill>
                <a:highlight>
                  <a:srgbClr val="F8F8F8"/>
                </a:highlight>
                <a:latin typeface="Ubuntu"/>
                <a:ea typeface="Ubuntu"/>
                <a:cs typeface="Ubuntu"/>
                <a:sym typeface="Ubuntu"/>
              </a:rPr>
              <a:t>os donos de produto estão olhando para isso?Métricas de produto - os donos de produto estão olhando para isso? </a:t>
            </a:r>
            <a:endParaRPr sz="5100" b="0" i="0" u="none" strike="noStrike" cap="none">
              <a:solidFill>
                <a:schemeClr val="lt1"/>
              </a:solidFill>
              <a:highlight>
                <a:srgbClr val="008080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latin typeface="Arial Black"/>
                <a:ea typeface="Arial Black"/>
                <a:cs typeface="Arial Black"/>
                <a:sym typeface="Arial Black"/>
              </a:rPr>
              <a:t>Tudo bem?</a:t>
            </a:r>
            <a:endParaRPr sz="48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1106600" y="2055303"/>
            <a:ext cx="5312400" cy="27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Marina Freitas </a:t>
            </a:r>
            <a:endParaRPr sz="240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Zenvia</a:t>
            </a:r>
            <a:endParaRPr sz="240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3 anos na carreira de PO</a:t>
            </a:r>
            <a:endParaRPr sz="240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3 empresas </a:t>
            </a:r>
            <a:endParaRPr sz="240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Muitas dúvidas e felicidades</a:t>
            </a:r>
            <a:endParaRPr sz="240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Formação SI</a:t>
            </a:r>
            <a:endParaRPr sz="2400"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8700" y="921917"/>
            <a:ext cx="4057650" cy="45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063" y="1027906"/>
            <a:ext cx="4748484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/>
          <p:nvPr/>
        </p:nvSpPr>
        <p:spPr>
          <a:xfrm>
            <a:off x="808201" y="1242027"/>
            <a:ext cx="4020300" cy="3923100"/>
          </a:xfrm>
          <a:prstGeom prst="noSmoking">
            <a:avLst>
              <a:gd name="adj" fmla="val 1875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5349" y="1161275"/>
            <a:ext cx="4852877" cy="39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692427" y="256743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pt-BR">
                <a:solidFill>
                  <a:schemeClr val="lt1"/>
                </a:solidFill>
                <a:highlight>
                  <a:srgbClr val="008000"/>
                </a:highlight>
                <a:latin typeface="Arial Black"/>
                <a:ea typeface="Arial Black"/>
                <a:cs typeface="Arial Black"/>
                <a:sym typeface="Arial Black"/>
              </a:rPr>
              <a:t> organizar o que devemos entender</a:t>
            </a:r>
            <a:endParaRPr>
              <a:highlight>
                <a:srgbClr val="0080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7253845" y="2803584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INTERPRETAR</a:t>
            </a:r>
            <a:endParaRPr sz="1800"/>
          </a:p>
        </p:txBody>
      </p:sp>
      <p:sp>
        <p:nvSpPr>
          <p:cNvPr id="113" name="Google Shape;113;p19"/>
          <p:cNvSpPr/>
          <p:nvPr/>
        </p:nvSpPr>
        <p:spPr>
          <a:xfrm>
            <a:off x="7252029" y="1476589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DOCUMENTAR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4317352" y="4127652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MEDIR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4330929" y="2803584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ATUAR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4330929" y="1477519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PROPOR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3504693" y="78337"/>
            <a:ext cx="909300" cy="58674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 rot="-5400000">
            <a:off x="-169375" y="2985225"/>
            <a:ext cx="6512400" cy="922200"/>
          </a:xfrm>
          <a:prstGeom prst="cube">
            <a:avLst>
              <a:gd name="adj" fmla="val 25000"/>
            </a:avLst>
          </a:prstGeom>
          <a:solidFill>
            <a:schemeClr val="accent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0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DADOS DE PRODUTO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4330929" y="151453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MAPEAR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7252029" y="206889"/>
            <a:ext cx="2644500" cy="146160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ANALISAR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/>
          <p:nvPr/>
        </p:nvSpPr>
        <p:spPr>
          <a:xfrm>
            <a:off x="1367488" y="1788701"/>
            <a:ext cx="1802400" cy="3829800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3169784" y="1788701"/>
            <a:ext cx="1802296" cy="1908313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4972080" y="1788701"/>
            <a:ext cx="1802296" cy="3829878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8576672" y="1788701"/>
            <a:ext cx="1802296" cy="3829878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3169784" y="3697014"/>
            <a:ext cx="1802296" cy="1921565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6774376" y="1788701"/>
            <a:ext cx="1802296" cy="1908313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6774376" y="3697014"/>
            <a:ext cx="1802296" cy="1921565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0"/>
          <p:cNvSpPr/>
          <p:nvPr/>
        </p:nvSpPr>
        <p:spPr>
          <a:xfrm rot="5400000">
            <a:off x="3053829" y="-308456"/>
            <a:ext cx="231911" cy="3604593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0"/>
          <p:cNvSpPr/>
          <p:nvPr/>
        </p:nvSpPr>
        <p:spPr>
          <a:xfrm rot="5400000">
            <a:off x="8460716" y="-308457"/>
            <a:ext cx="231911" cy="3604593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/>
          <p:nvPr/>
        </p:nvSpPr>
        <p:spPr>
          <a:xfrm rot="5400000">
            <a:off x="5850367" y="483363"/>
            <a:ext cx="45719" cy="1802295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2815520" y="992319"/>
            <a:ext cx="8159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5460292" y="992319"/>
            <a:ext cx="8258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que?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8044469" y="992319"/>
            <a:ext cx="13068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quem?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1573895" y="1847300"/>
            <a:ext cx="1389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parcerias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3376190" y="1847300"/>
            <a:ext cx="14679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Atividades principais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3336949" y="3768864"/>
            <a:ext cx="137678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Recursos principais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5301979" y="1847299"/>
            <a:ext cx="127919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Proposta de valor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7030090" y="1847299"/>
            <a:ext cx="12338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Relacionamento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o cliente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7380410" y="3768864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8716818" y="1847299"/>
            <a:ext cx="15220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Segmento de clientes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1871566" y="2103495"/>
            <a:ext cx="1298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time de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produtos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1342259" y="2757771"/>
            <a:ext cx="1298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canais digitais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1342259" y="3348460"/>
            <a:ext cx="1652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Desenvolvedores e POs</a:t>
            </a:r>
            <a:endParaRPr sz="1400" b="1" i="1" u="none" strike="noStrike" cap="none">
              <a:solidFill>
                <a:schemeClr val="lt1"/>
              </a:solidFill>
              <a:highlight>
                <a:srgbClr val="80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1849224" y="3765498"/>
            <a:ext cx="152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marketing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3742357" y="4615411"/>
            <a:ext cx="15209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0000FF"/>
                </a:highlight>
                <a:latin typeface="Arial"/>
                <a:ea typeface="Arial"/>
                <a:cs typeface="Arial"/>
                <a:sym typeface="Arial"/>
              </a:rPr>
              <a:t>Mixpanel</a:t>
            </a:r>
            <a:endParaRPr sz="2000" b="1" i="1" u="none" strike="noStrike" cap="none">
              <a:solidFill>
                <a:schemeClr val="lt1"/>
              </a:solidFill>
              <a:highlight>
                <a:srgbClr val="00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3243004" y="4297138"/>
            <a:ext cx="15209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0000FF"/>
                </a:highlight>
                <a:latin typeface="Arial"/>
                <a:ea typeface="Arial"/>
                <a:cs typeface="Arial"/>
                <a:sym typeface="Arial"/>
              </a:rPr>
              <a:t>Backend</a:t>
            </a:r>
            <a:endParaRPr sz="2000" b="1" i="1" u="none" strike="noStrike" cap="none">
              <a:solidFill>
                <a:schemeClr val="lt1"/>
              </a:solidFill>
              <a:highlight>
                <a:srgbClr val="00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1750441" y="5148560"/>
            <a:ext cx="208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segurança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6786749" y="2315019"/>
            <a:ext cx="190688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1" u="none" strike="noStrike" cap="none">
                <a:solidFill>
                  <a:schemeClr val="lt1"/>
                </a:solidFill>
                <a:highlight>
                  <a:srgbClr val="008080"/>
                </a:highlight>
                <a:latin typeface="Arial"/>
                <a:ea typeface="Arial"/>
                <a:cs typeface="Arial"/>
                <a:sym typeface="Arial"/>
              </a:rPr>
              <a:t>Squads que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1" u="none" strike="noStrike" cap="none">
                <a:solidFill>
                  <a:schemeClr val="lt1"/>
                </a:solidFill>
                <a:highlight>
                  <a:srgbClr val="008080"/>
                </a:highlight>
                <a:latin typeface="Arial"/>
                <a:ea typeface="Arial"/>
                <a:cs typeface="Arial"/>
                <a:sym typeface="Arial"/>
              </a:rPr>
              <a:t>buscam respostas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1" u="none" strike="noStrike" cap="none">
                <a:solidFill>
                  <a:schemeClr val="lt1"/>
                </a:solidFill>
                <a:highlight>
                  <a:srgbClr val="008080"/>
                </a:highlight>
                <a:latin typeface="Arial"/>
                <a:ea typeface="Arial"/>
                <a:cs typeface="Arial"/>
                <a:sym typeface="Arial"/>
              </a:rPr>
              <a:t>e soluções de comunicação com seu cliente/usuário.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7087094" y="3967502"/>
            <a:ext cx="1384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80"/>
                </a:highlight>
                <a:latin typeface="Arial"/>
                <a:ea typeface="Arial"/>
                <a:cs typeface="Arial"/>
                <a:sym typeface="Arial"/>
              </a:rPr>
              <a:t>Aplicativo 1.0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6745350" y="4277338"/>
            <a:ext cx="1384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80"/>
                </a:highlight>
                <a:latin typeface="Arial"/>
                <a:ea typeface="Arial"/>
                <a:cs typeface="Arial"/>
                <a:sym typeface="Arial"/>
              </a:rPr>
              <a:t>Aplicativo 2.0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6286159" y="4611991"/>
            <a:ext cx="13849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80"/>
                </a:highlight>
                <a:latin typeface="Arial"/>
                <a:ea typeface="Arial"/>
                <a:cs typeface="Arial"/>
                <a:sym typeface="Arial"/>
              </a:rPr>
              <a:t>Internet banking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7997578" y="4280483"/>
            <a:ext cx="58840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80"/>
                </a:highlight>
                <a:latin typeface="Arial"/>
                <a:ea typeface="Arial"/>
                <a:cs typeface="Arial"/>
                <a:sym typeface="Arial"/>
              </a:rPr>
              <a:t>Site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7400343" y="4577373"/>
            <a:ext cx="1384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80"/>
                </a:highlight>
                <a:latin typeface="Arial"/>
                <a:ea typeface="Arial"/>
                <a:cs typeface="Arial"/>
                <a:sym typeface="Arial"/>
              </a:rPr>
              <a:t>Chatbot</a:t>
            </a:r>
            <a:endParaRPr sz="1400" b="1" i="1" u="none" strike="noStrike" cap="none">
              <a:solidFill>
                <a:schemeClr val="lt1"/>
              </a:solidFill>
              <a:highlight>
                <a:srgbClr val="80008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1416664" y="4098382"/>
            <a:ext cx="172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data</a:t>
            </a:r>
            <a:endParaRPr sz="2000" b="1" i="1" u="none" strike="noStrike" cap="none">
              <a:solidFill>
                <a:schemeClr val="lt1"/>
              </a:solidFill>
              <a:highlight>
                <a:srgbClr val="8000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science lab</a:t>
            </a:r>
            <a:endParaRPr sz="2000" b="1" i="1" u="none" strike="noStrike" cap="none">
              <a:solidFill>
                <a:schemeClr val="lt1"/>
              </a:solidFill>
              <a:highlight>
                <a:srgbClr val="80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8589045" y="2315019"/>
            <a:ext cx="19068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1" u="none" strike="noStrike" cap="none">
                <a:solidFill>
                  <a:schemeClr val="lt1"/>
                </a:solidFill>
                <a:highlight>
                  <a:srgbClr val="1E2649"/>
                </a:highlight>
                <a:latin typeface="Arial"/>
                <a:ea typeface="Arial"/>
                <a:cs typeface="Arial"/>
                <a:sym typeface="Arial"/>
              </a:rPr>
              <a:t>plataformas de canais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6694454" y="5138680"/>
            <a:ext cx="20275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1" u="none" strike="noStrike" cap="none">
                <a:solidFill>
                  <a:schemeClr val="lt1"/>
                </a:solidFill>
                <a:highlight>
                  <a:srgbClr val="800080"/>
                </a:highlight>
                <a:latin typeface="Arial"/>
                <a:ea typeface="Arial"/>
                <a:cs typeface="Arial"/>
                <a:sym typeface="Arial"/>
              </a:rPr>
              <a:t>réguas originação</a:t>
            </a:r>
            <a:endParaRPr sz="1400" b="1" i="1" u="none" strike="noStrike" cap="none">
              <a:solidFill>
                <a:schemeClr val="lt1"/>
              </a:solidFill>
              <a:highlight>
                <a:srgbClr val="80008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8889390" y="2921238"/>
            <a:ext cx="19068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1" u="none" strike="noStrike" cap="none">
                <a:solidFill>
                  <a:schemeClr val="lt1"/>
                </a:solidFill>
                <a:highlight>
                  <a:srgbClr val="1E2649"/>
                </a:highlight>
                <a:latin typeface="Arial"/>
                <a:ea typeface="Arial"/>
                <a:cs typeface="Arial"/>
                <a:sym typeface="Arial"/>
              </a:rPr>
              <a:t>team leaders</a:t>
            </a:r>
            <a:endParaRPr sz="1600" b="1" i="1" u="none" strike="noStrike" cap="none">
              <a:solidFill>
                <a:schemeClr val="lt1"/>
              </a:solidFill>
              <a:highlight>
                <a:srgbClr val="1E2649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8546223" y="3314413"/>
            <a:ext cx="19068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1" u="none" strike="noStrike" cap="none">
                <a:solidFill>
                  <a:schemeClr val="lt1"/>
                </a:solidFill>
                <a:highlight>
                  <a:srgbClr val="1E2649"/>
                </a:highlight>
                <a:latin typeface="Arial"/>
                <a:ea typeface="Arial"/>
                <a:cs typeface="Arial"/>
                <a:sym typeface="Arial"/>
              </a:rPr>
              <a:t>desenvolvedores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4369993" y="4067938"/>
            <a:ext cx="15209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0000FF"/>
                </a:highlight>
                <a:latin typeface="Arial"/>
                <a:ea typeface="Arial"/>
                <a:cs typeface="Arial"/>
                <a:sym typeface="Arial"/>
              </a:rPr>
              <a:t>UX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8716818" y="3692013"/>
            <a:ext cx="19068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1" u="none" strike="noStrike" cap="none">
                <a:solidFill>
                  <a:schemeClr val="lt1"/>
                </a:solidFill>
                <a:highlight>
                  <a:srgbClr val="1E2649"/>
                </a:highlight>
                <a:latin typeface="Arial"/>
                <a:ea typeface="Arial"/>
                <a:cs typeface="Arial"/>
                <a:sym typeface="Arial"/>
              </a:rPr>
              <a:t>product owners</a:t>
            </a:r>
            <a:endParaRPr sz="1600" b="1" i="1" u="none" strike="noStrike" cap="none">
              <a:solidFill>
                <a:schemeClr val="lt1"/>
              </a:solidFill>
              <a:highlight>
                <a:srgbClr val="1E2649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8601204" y="4030567"/>
            <a:ext cx="19068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1" u="none" strike="noStrike" cap="none">
                <a:solidFill>
                  <a:schemeClr val="lt1"/>
                </a:solidFill>
                <a:highlight>
                  <a:srgbClr val="1E2649"/>
                </a:highlight>
                <a:latin typeface="Arial"/>
                <a:ea typeface="Arial"/>
                <a:cs typeface="Arial"/>
                <a:sym typeface="Arial"/>
              </a:rPr>
              <a:t>gestão de indicadores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1350844" y="4792916"/>
            <a:ext cx="208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800000"/>
                </a:highlight>
                <a:latin typeface="Arial"/>
                <a:ea typeface="Arial"/>
                <a:cs typeface="Arial"/>
                <a:sym typeface="Arial"/>
              </a:rPr>
              <a:t>arquitetura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3144876" y="3941130"/>
            <a:ext cx="152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0000FF"/>
                </a:highlight>
                <a:latin typeface="Arial"/>
                <a:ea typeface="Arial"/>
                <a:cs typeface="Arial"/>
                <a:sym typeface="Arial"/>
              </a:rPr>
              <a:t>analytics</a:t>
            </a:r>
            <a:endParaRPr sz="2000" b="1" i="1" u="none" strike="noStrike" cap="none">
              <a:solidFill>
                <a:schemeClr val="lt1"/>
              </a:solidFill>
              <a:highlight>
                <a:srgbClr val="00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3220102" y="4938625"/>
            <a:ext cx="15209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0000FF"/>
                </a:highlight>
                <a:latin typeface="Arial"/>
                <a:ea typeface="Arial"/>
                <a:cs typeface="Arial"/>
                <a:sym typeface="Arial"/>
              </a:rPr>
              <a:t>Bases de produtos</a:t>
            </a:r>
            <a:endParaRPr sz="2000" b="1" i="1" u="none" strike="noStrike" cap="none">
              <a:solidFill>
                <a:schemeClr val="lt1"/>
              </a:solidFill>
              <a:highlight>
                <a:srgbClr val="00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3316510" y="2337555"/>
            <a:ext cx="1298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1" u="none" strike="noStrike" cap="none">
                <a:solidFill>
                  <a:schemeClr val="lt1"/>
                </a:solidFill>
                <a:highlight>
                  <a:srgbClr val="000080"/>
                </a:highlight>
                <a:latin typeface="Arial"/>
                <a:ea typeface="Arial"/>
                <a:cs typeface="Arial"/>
                <a:sym typeface="Arial"/>
              </a:rPr>
              <a:t>insumos para decisões</a:t>
            </a:r>
            <a:endParaRPr sz="1400" b="0" i="0" u="none" strike="noStrike" cap="none">
              <a:solidFill>
                <a:srgbClr val="000000"/>
              </a:solidFill>
              <a:highlight>
                <a:srgbClr val="00008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448590" y="661686"/>
            <a:ext cx="11240814" cy="5644008"/>
          </a:xfrm>
          <a:prstGeom prst="rect">
            <a:avLst/>
          </a:prstGeom>
          <a:solidFill>
            <a:srgbClr val="D5DBE5">
              <a:alpha val="839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3433731" y="2522220"/>
            <a:ext cx="5061106" cy="329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1" u="none" strike="noStrike" cap="none">
                <a:solidFill>
                  <a:schemeClr val="lt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identificar potencialidades nos produtos/canais, entregar respostas, propor questionamentos e guiar decisões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176048" y="3808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>
                <a:solidFill>
                  <a:schemeClr val="lt1"/>
                </a:solidFill>
                <a:highlight>
                  <a:srgbClr val="800080"/>
                </a:highlight>
                <a:latin typeface="Arial Black"/>
                <a:ea typeface="Arial Black"/>
                <a:cs typeface="Arial Black"/>
                <a:sym typeface="Arial Black"/>
              </a:rPr>
              <a:t>para cada contexto </a:t>
            </a:r>
            <a:br>
              <a:rPr lang="pt-BR">
                <a:solidFill>
                  <a:schemeClr val="lt1"/>
                </a:solidFill>
                <a:highlight>
                  <a:srgbClr val="800080"/>
                </a:highlight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pt-BR">
                <a:solidFill>
                  <a:schemeClr val="lt1"/>
                </a:solidFill>
                <a:highlight>
                  <a:srgbClr val="800080"/>
                </a:highlight>
                <a:latin typeface="Arial Black"/>
                <a:ea typeface="Arial Black"/>
                <a:cs typeface="Arial Black"/>
                <a:sym typeface="Arial Black"/>
              </a:rPr>
              <a:t>um conjunto de analise diferente</a:t>
            </a:r>
            <a:endParaRPr>
              <a:solidFill>
                <a:schemeClr val="lt1"/>
              </a:solidFill>
              <a:highlight>
                <a:srgbClr val="800080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7" name="Google Shape;17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pic>
        <p:nvPicPr>
          <p:cNvPr id="178" name="Google Shape;17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5090" y="1905109"/>
            <a:ext cx="6085490" cy="4564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title"/>
          </p:nvPr>
        </p:nvSpPr>
        <p:spPr>
          <a:xfrm>
            <a:off x="176048" y="3808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>
                <a:solidFill>
                  <a:schemeClr val="lt1"/>
                </a:solidFill>
                <a:highlight>
                  <a:srgbClr val="800080"/>
                </a:highlight>
                <a:latin typeface="Arial Black"/>
                <a:ea typeface="Arial Black"/>
                <a:cs typeface="Arial Black"/>
                <a:sym typeface="Arial Black"/>
              </a:rPr>
              <a:t> para cada contexto </a:t>
            </a:r>
            <a:br>
              <a:rPr lang="pt-BR">
                <a:solidFill>
                  <a:schemeClr val="lt1"/>
                </a:solidFill>
                <a:highlight>
                  <a:srgbClr val="800080"/>
                </a:highlight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pt-BR">
                <a:solidFill>
                  <a:schemeClr val="lt1"/>
                </a:solidFill>
                <a:highlight>
                  <a:srgbClr val="800080"/>
                </a:highlight>
                <a:latin typeface="Arial Black"/>
                <a:ea typeface="Arial Black"/>
                <a:cs typeface="Arial Black"/>
                <a:sym typeface="Arial Black"/>
              </a:rPr>
              <a:t>um conjunto de analise diferente</a:t>
            </a:r>
            <a:endParaRPr>
              <a:solidFill>
                <a:schemeClr val="lt1"/>
              </a:solidFill>
              <a:highlight>
                <a:srgbClr val="800080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4" name="Google Shape;184;p22"/>
          <p:cNvSpPr txBox="1">
            <a:spLocks noGrp="1"/>
          </p:cNvSpPr>
          <p:nvPr>
            <p:ph type="body" idx="1"/>
          </p:nvPr>
        </p:nvSpPr>
        <p:spPr>
          <a:xfrm>
            <a:off x="3119875" y="1888675"/>
            <a:ext cx="5500200" cy="47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Visitantes únicos diários/mensais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Usuários mensais/semanais/diários ativos (MAU / WAU /DAU)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Tempo médio de sessão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Taxa de conversão do usuários / clientes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Life time value (LTV)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Taxa de retenção mensal / diária: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Custo de aquisição por cliente (CAC)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Sentimento do usuário / Net Promoter Score (NPS)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Cohort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pt-BR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Índice de incidente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048" y="3706186"/>
            <a:ext cx="2857500" cy="24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2"/>
          <p:cNvSpPr txBox="1"/>
          <p:nvPr/>
        </p:nvSpPr>
        <p:spPr>
          <a:xfrm>
            <a:off x="568288" y="2268737"/>
            <a:ext cx="207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>
                <a:solidFill>
                  <a:srgbClr val="000000"/>
                </a:solidFill>
              </a:rPr>
              <a:t>por exemplo...</a:t>
            </a:r>
            <a:endParaRPr sz="1800"/>
          </a:p>
        </p:txBody>
      </p:sp>
      <p:sp>
        <p:nvSpPr>
          <p:cNvPr id="187" name="Google Shape;187;p22"/>
          <p:cNvSpPr txBox="1"/>
          <p:nvPr/>
        </p:nvSpPr>
        <p:spPr>
          <a:xfrm>
            <a:off x="8476743" y="1888687"/>
            <a:ext cx="4627800" cy="47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highlight>
                  <a:srgbClr val="FFFFFF"/>
                </a:highlight>
              </a:rPr>
              <a:t>Retenção</a:t>
            </a:r>
            <a:r>
              <a:rPr lang="pt-BR" sz="1800" i="0" u="none" strike="noStrike" cap="none">
                <a:highlight>
                  <a:srgbClr val="FFFFFF"/>
                </a:highlight>
              </a:rPr>
              <a:t> de chamadas</a:t>
            </a:r>
            <a:endParaRPr sz="18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i="0" u="none" strike="noStrike" cap="none">
                <a:highlight>
                  <a:srgbClr val="FFFFFF"/>
                </a:highlight>
              </a:rPr>
              <a:t>Índice de rechamadas</a:t>
            </a:r>
            <a:endParaRPr sz="1800" i="0" u="none" strike="noStrike" cap="none"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i="0" u="none" strike="noStrike" cap="none">
                <a:highlight>
                  <a:srgbClr val="FFFFFF"/>
                </a:highlight>
              </a:rPr>
              <a:t>Estabilidade de serviços</a:t>
            </a:r>
            <a:endParaRPr sz="18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highlight>
                  <a:srgbClr val="FFFFFF"/>
                </a:highlight>
              </a:rPr>
              <a:t>…</a:t>
            </a:r>
            <a:r>
              <a:rPr lang="pt-BR" sz="1800"/>
              <a:t>..</a:t>
            </a:r>
            <a:endParaRPr sz="18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i="0" u="none" strike="noStrike" cap="none">
              <a:highlight>
                <a:srgbClr val="FFFFFF"/>
              </a:highlight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i="0" u="none" strike="noStrike" cap="none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MÉTRICAS POTENCIAIS PARA O PRODUTO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3" name="Google Shape;193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" name="Google Shape;1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3481" y="1557531"/>
            <a:ext cx="6770325" cy="488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/>
        </p:nvSpPr>
        <p:spPr>
          <a:xfrm>
            <a:off x="4422275" y="6444900"/>
            <a:ext cx="76527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FONTE: </a:t>
            </a:r>
            <a:r>
              <a:rPr lang="pt-BR" sz="1100" u="sng">
                <a:solidFill>
                  <a:schemeClr val="hlink"/>
                </a:solidFill>
                <a:hlinkClick r:id="rId4"/>
              </a:rPr>
              <a:t>https://www.uxmatters.com/mt/archives/2014/06/choosing-the-right-metrics-for-user-experience.php</a:t>
            </a:r>
            <a:endParaRPr/>
          </a:p>
        </p:txBody>
      </p:sp>
      <p:sp>
        <p:nvSpPr>
          <p:cNvPr id="196" name="Google Shape;196;p23"/>
          <p:cNvSpPr/>
          <p:nvPr/>
        </p:nvSpPr>
        <p:spPr>
          <a:xfrm>
            <a:off x="5321591" y="1418216"/>
            <a:ext cx="5294100" cy="5166000"/>
          </a:xfrm>
          <a:prstGeom prst="noSmoking">
            <a:avLst>
              <a:gd name="adj" fmla="val 1875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POR QUE MEDIR?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2" name="Google Shape;20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8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2400">
                <a:latin typeface="Arial"/>
                <a:ea typeface="Arial"/>
                <a:cs typeface="Arial"/>
                <a:sym typeface="Arial"/>
              </a:rPr>
              <a:t>As informações apontam o </a:t>
            </a:r>
            <a:r>
              <a:rPr lang="pt-BR" sz="2400" u="sng">
                <a:latin typeface="Arial"/>
                <a:ea typeface="Arial"/>
                <a:cs typeface="Arial"/>
                <a:sym typeface="Arial"/>
              </a:rPr>
              <a:t>momento</a:t>
            </a:r>
            <a:r>
              <a:rPr lang="pt-BR" sz="2400">
                <a:latin typeface="Arial"/>
                <a:ea typeface="Arial"/>
                <a:cs typeface="Arial"/>
                <a:sym typeface="Arial"/>
              </a:rPr>
              <a:t> do produto.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8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2400" b="1">
                <a:latin typeface="Arial"/>
                <a:ea typeface="Arial"/>
                <a:cs typeface="Arial"/>
                <a:sym typeface="Arial"/>
              </a:rPr>
              <a:t>EXEMPLOS:</a:t>
            </a:r>
            <a:endParaRPr sz="2400" b="1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>
                <a:latin typeface="Arial"/>
                <a:ea typeface="Arial"/>
                <a:cs typeface="Arial"/>
                <a:sym typeface="Arial"/>
              </a:rPr>
              <a:t>Entender as jornadas dos usuários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>
                <a:latin typeface="Arial"/>
                <a:ea typeface="Arial"/>
                <a:cs typeface="Arial"/>
                <a:sym typeface="Arial"/>
              </a:rPr>
              <a:t>Identificar quais são as features mais utilizadas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>
                <a:latin typeface="Arial"/>
                <a:ea typeface="Arial"/>
                <a:cs typeface="Arial"/>
                <a:sym typeface="Arial"/>
              </a:rPr>
              <a:t>Verificar quais features não estão sendo usadas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>
                <a:latin typeface="Arial"/>
                <a:ea typeface="Arial"/>
                <a:cs typeface="Arial"/>
                <a:sym typeface="Arial"/>
              </a:rPr>
              <a:t>Funis de conversão para ciclos de produto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>
                <a:latin typeface="Arial"/>
                <a:ea typeface="Arial"/>
                <a:cs typeface="Arial"/>
                <a:sym typeface="Arial"/>
              </a:rPr>
              <a:t>Dados para construção de hipóteses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22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rPr lang="pt-BR" b="1">
                <a:latin typeface="Arial Black"/>
                <a:ea typeface="Arial Black"/>
                <a:cs typeface="Arial Black"/>
                <a:sym typeface="Arial Black"/>
              </a:rPr>
              <a:t>MÉTRICAS DE VAIDADE E MÉTRICAS DE VALOR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body" idx="1"/>
          </p:nvPr>
        </p:nvSpPr>
        <p:spPr>
          <a:xfrm>
            <a:off x="838200" y="2729375"/>
            <a:ext cx="4292400" cy="253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23232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rgbClr val="32323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número de pageviews;</a:t>
            </a:r>
            <a:endParaRPr sz="2400">
              <a:solidFill>
                <a:srgbClr val="32323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rgbClr val="32323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seguidores no Twitter;</a:t>
            </a:r>
            <a:endParaRPr sz="2400">
              <a:solidFill>
                <a:srgbClr val="32323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rgbClr val="32323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pessoas que curtiram no Facebook;</a:t>
            </a:r>
            <a:endParaRPr sz="2400">
              <a:solidFill>
                <a:srgbClr val="32323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rgbClr val="32323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visualizações no Youtube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6581600" y="2804375"/>
            <a:ext cx="4508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323232"/>
              </a:buClr>
              <a:buSzPts val="2400"/>
              <a:buChar char="●"/>
            </a:pPr>
            <a:r>
              <a:rPr lang="pt-BR" sz="2400">
                <a:solidFill>
                  <a:srgbClr val="323232"/>
                </a:solidFill>
              </a:rPr>
              <a:t>Visitantes únicos;</a:t>
            </a:r>
            <a:endParaRPr sz="2400">
              <a:solidFill>
                <a:srgbClr val="323232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400"/>
              <a:buChar char="●"/>
            </a:pPr>
            <a:r>
              <a:rPr lang="pt-BR" sz="2400">
                <a:solidFill>
                  <a:srgbClr val="323232"/>
                </a:solidFill>
              </a:rPr>
              <a:t>Leads gerados </a:t>
            </a:r>
            <a:endParaRPr sz="2400">
              <a:solidFill>
                <a:srgbClr val="323232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400"/>
              <a:buChar char="●"/>
            </a:pPr>
            <a:r>
              <a:rPr lang="pt-BR" sz="2400">
                <a:solidFill>
                  <a:srgbClr val="323232"/>
                </a:solidFill>
              </a:rPr>
              <a:t>Clientes conquistados </a:t>
            </a:r>
            <a:endParaRPr sz="2400">
              <a:solidFill>
                <a:srgbClr val="32323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400"/>
              <a:buChar char="●"/>
            </a:pPr>
            <a:r>
              <a:rPr lang="pt-BR" sz="2400">
                <a:solidFill>
                  <a:srgbClr val="323232"/>
                </a:solidFill>
              </a:rPr>
              <a:t>LTV</a:t>
            </a:r>
            <a:endParaRPr sz="2400">
              <a:solidFill>
                <a:srgbClr val="323232"/>
              </a:solidFill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282750" y="2128350"/>
            <a:ext cx="5668800" cy="16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22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rPr lang="pt-BR" sz="3000" b="1">
                <a:latin typeface="Arial Black"/>
                <a:ea typeface="Arial Black"/>
                <a:cs typeface="Arial Black"/>
                <a:sym typeface="Arial Black"/>
              </a:rPr>
              <a:t>MÉTRICAS INICIAIS</a:t>
            </a:r>
            <a:endParaRPr sz="3000" b="1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1"/>
          </p:nvPr>
        </p:nvSpPr>
        <p:spPr>
          <a:xfrm>
            <a:off x="1321900" y="1808350"/>
            <a:ext cx="8127300" cy="1121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2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>
                <a:latin typeface="Arial Black"/>
                <a:ea typeface="Arial Black"/>
                <a:cs typeface="Arial Black"/>
                <a:sym typeface="Arial Black"/>
              </a:rPr>
              <a:t>Métricas qualitativas e quantitativas</a:t>
            </a:r>
            <a:endParaRPr sz="3000" b="1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7153938" y="3318725"/>
            <a:ext cx="3792300" cy="11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highlight>
                  <a:srgbClr val="FFFFFF"/>
                </a:highlight>
              </a:rPr>
              <a:t>medem a quantidade de algo e não sua qualidade, ex:</a:t>
            </a:r>
            <a:r>
              <a:rPr lang="pt-BR" sz="2400">
                <a:solidFill>
                  <a:schemeClr val="dk1"/>
                </a:solidFill>
              </a:rPr>
              <a:t> </a:t>
            </a:r>
            <a:r>
              <a:rPr lang="pt-BR" sz="2400">
                <a:solidFill>
                  <a:schemeClr val="dk1"/>
                </a:solidFill>
                <a:highlight>
                  <a:srgbClr val="FFFFFF"/>
                </a:highlight>
              </a:rPr>
              <a:t>usuários ativos </a:t>
            </a:r>
            <a:endParaRPr sz="2400"/>
          </a:p>
        </p:txBody>
      </p:sp>
      <p:sp>
        <p:nvSpPr>
          <p:cNvPr id="218" name="Google Shape;218;p26"/>
          <p:cNvSpPr txBox="1"/>
          <p:nvPr/>
        </p:nvSpPr>
        <p:spPr>
          <a:xfrm>
            <a:off x="838200" y="3318725"/>
            <a:ext cx="397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highlight>
                  <a:srgbClr val="FFFFFF"/>
                </a:highlight>
              </a:rPr>
              <a:t>ajudam a entender porque algo aconteceu, ex: nível de satisfação dos usuário</a:t>
            </a:r>
            <a:r>
              <a:rPr lang="pt-BR" sz="240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s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>
            <a:spLocks noGrp="1"/>
          </p:cNvSpPr>
          <p:nvPr>
            <p:ph type="title"/>
          </p:nvPr>
        </p:nvSpPr>
        <p:spPr>
          <a:xfrm>
            <a:off x="692427" y="256743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pt-BR">
                <a:solidFill>
                  <a:schemeClr val="lt1"/>
                </a:solidFill>
                <a:highlight>
                  <a:srgbClr val="800000"/>
                </a:highlight>
                <a:latin typeface="Arial Black"/>
                <a:ea typeface="Arial Black"/>
                <a:cs typeface="Arial Black"/>
                <a:sym typeface="Arial Black"/>
              </a:rPr>
              <a:t> ferramentas?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4800" b="1">
                <a:latin typeface="Arial"/>
                <a:ea typeface="Arial"/>
                <a:cs typeface="Arial"/>
                <a:sym typeface="Arial"/>
              </a:rPr>
              <a:t>Não foque em ferramentas. </a:t>
            </a:r>
            <a:endParaRPr sz="48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800" b="1">
                <a:latin typeface="Arial"/>
                <a:ea typeface="Arial"/>
                <a:cs typeface="Arial"/>
                <a:sym typeface="Arial"/>
              </a:rPr>
              <a:t>Entenda o que você precisa medir!</a:t>
            </a:r>
            <a:endParaRPr sz="48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POR EXEMPLO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5" name="Google Shape;235;p29"/>
          <p:cNvSpPr txBox="1">
            <a:spLocks noGrp="1"/>
          </p:cNvSpPr>
          <p:nvPr>
            <p:ph type="body" idx="1"/>
          </p:nvPr>
        </p:nvSpPr>
        <p:spPr>
          <a:xfrm>
            <a:off x="1050292" y="1943383"/>
            <a:ext cx="4923300" cy="33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/>
              <a:t>FIREBASE GA</a:t>
            </a:r>
            <a:endParaRPr b="1"/>
          </a:p>
          <a:p>
            <a:pPr marL="609600" lvl="0" indent="-4191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ENTENDIMENTO DE MASSA;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FUNIS ALTO NIVEL;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ACESSOS CENAS;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ACESSO RÁPIDO CENÁRIO GEOGRÁFICO;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ACESSO RÁPIDO CENÁRIO DEVICES E VERSÕES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CLIQUES/HITS BOTÕES</a:t>
            </a:r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6218392" y="1943383"/>
            <a:ext cx="4923300" cy="33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/>
              <a:t>MIXPANEL</a:t>
            </a:r>
            <a:endParaRPr b="1"/>
          </a:p>
          <a:p>
            <a:pPr marL="609600" lvl="0" indent="-4191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ENTENDIMENTO PERFIL DO USUARIO;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ENTENDIMENTO DE USUÁRIO POR FUNIL;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PROPRIEDADES DO USUÁRIO;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FUNIS DE CONVERSÃO PARA OS FLUXOS;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COHORTS;</a:t>
            </a:r>
            <a:endParaRPr/>
          </a:p>
          <a:p>
            <a:pPr marL="609600" lvl="0" indent="-4191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692427" y="256743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br>
              <a:rPr lang="pt-BR">
                <a:solidFill>
                  <a:schemeClr val="lt1"/>
                </a:solidFill>
                <a:highlight>
                  <a:srgbClr val="808080"/>
                </a:highlight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pt-BR">
                <a:solidFill>
                  <a:schemeClr val="lt1"/>
                </a:solidFill>
                <a:highlight>
                  <a:srgbClr val="808080"/>
                </a:highlight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pt-BR">
                <a:solidFill>
                  <a:schemeClr val="lt1"/>
                </a:solidFill>
                <a:highlight>
                  <a:srgbClr val="808080"/>
                </a:highlight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pt-BR">
                <a:solidFill>
                  <a:schemeClr val="lt1"/>
                </a:solidFill>
                <a:highlight>
                  <a:srgbClr val="808080"/>
                </a:highlight>
                <a:latin typeface="Arial Black"/>
                <a:ea typeface="Arial Black"/>
                <a:cs typeface="Arial Black"/>
                <a:sym typeface="Arial Black"/>
              </a:rPr>
              <a:t>estar alerta e entender o que esses números dizem</a:t>
            </a:r>
            <a:endParaRPr>
              <a:highlight>
                <a:srgbClr val="808080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692427" y="256743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pt-BR">
                <a:solidFill>
                  <a:schemeClr val="lt1"/>
                </a:solidFill>
                <a:highlight>
                  <a:srgbClr val="008000"/>
                </a:highlight>
                <a:latin typeface="Arial Black"/>
                <a:ea typeface="Arial Black"/>
                <a:cs typeface="Arial Black"/>
                <a:sym typeface="Arial Black"/>
              </a:rPr>
              <a:t> devemos estar sempre de olho</a:t>
            </a:r>
            <a:endParaRPr>
              <a:highlight>
                <a:srgbClr val="008000"/>
              </a:highligh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COMO ORGANIZAR?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2" name="Google Shape;252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3" name="Google Shape;2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3951" y="2530763"/>
            <a:ext cx="6294775" cy="34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25" y="2352138"/>
            <a:ext cx="5311275" cy="3585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FUNIS DE CONVERSÃO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60" name="Google Shape;260;p33"/>
          <p:cNvGrpSpPr/>
          <p:nvPr/>
        </p:nvGrpSpPr>
        <p:grpSpPr>
          <a:xfrm>
            <a:off x="293540" y="1796508"/>
            <a:ext cx="6706567" cy="3897687"/>
            <a:chOff x="2983151" y="1086200"/>
            <a:chExt cx="8370653" cy="5471974"/>
          </a:xfrm>
        </p:grpSpPr>
        <p:pic>
          <p:nvPicPr>
            <p:cNvPr id="261" name="Google Shape;261;p33"/>
            <p:cNvPicPr preferRelativeResize="0"/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83151" y="1086200"/>
              <a:ext cx="8370653" cy="54719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33"/>
            <p:cNvSpPr/>
            <p:nvPr/>
          </p:nvSpPr>
          <p:spPr>
            <a:xfrm>
              <a:off x="4888700" y="4197675"/>
              <a:ext cx="4923300" cy="311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3" name="Google Shape;26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8024" y="1520150"/>
            <a:ext cx="4623975" cy="291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4" descr="Uma imagem contendo material de escritório, instrumento para escrita, captura de tela&#10;&#10;Descrição gerada com alta confiança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623888" y="339213"/>
            <a:ext cx="9568112" cy="805784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4"/>
          <p:cNvSpPr/>
          <p:nvPr/>
        </p:nvSpPr>
        <p:spPr>
          <a:xfrm rot="10800000" flipH="1">
            <a:off x="0" y="0"/>
            <a:ext cx="3480619" cy="6858000"/>
          </a:xfrm>
          <a:prstGeom prst="rtTriangle">
            <a:avLst/>
          </a:prstGeom>
          <a:solidFill>
            <a:srgbClr val="ECF3F8"/>
          </a:solidFill>
          <a:ln w="12700" cap="flat" cmpd="sng">
            <a:solidFill>
              <a:srgbClr val="ECF3F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280226" y="1016286"/>
            <a:ext cx="2288520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idade dos usuários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5" descr="Uma imagem contendo captura de tela&#10;&#10;Descrição gerada com muito alta confiança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86697" y="0"/>
            <a:ext cx="11705303" cy="950775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5"/>
          <p:cNvSpPr/>
          <p:nvPr/>
        </p:nvSpPr>
        <p:spPr>
          <a:xfrm rot="10800000" flipH="1">
            <a:off x="0" y="0"/>
            <a:ext cx="3480619" cy="6858000"/>
          </a:xfrm>
          <a:prstGeom prst="rtTriangle">
            <a:avLst/>
          </a:prstGeom>
          <a:solidFill>
            <a:srgbClr val="ECF3F8"/>
          </a:solidFill>
          <a:ln w="12700" cap="flat" cmpd="sng">
            <a:solidFill>
              <a:srgbClr val="ECF3F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280220" y="1017639"/>
            <a:ext cx="2288520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Profissões usuários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5"/>
          <p:cNvSpPr txBox="1"/>
          <p:nvPr/>
        </p:nvSpPr>
        <p:spPr>
          <a:xfrm>
            <a:off x="10382865" y="6250133"/>
            <a:ext cx="28611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Dados: Mixpanel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Período: últimos 90 dias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6" descr="Uma imagem contendo captura de tela&#10;&#10;Descrição gerada com muito alta confiança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401097" y="0"/>
            <a:ext cx="10790903" cy="7138598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6"/>
          <p:cNvSpPr/>
          <p:nvPr/>
        </p:nvSpPr>
        <p:spPr>
          <a:xfrm rot="10800000" flipH="1">
            <a:off x="0" y="0"/>
            <a:ext cx="3480619" cy="6858000"/>
          </a:xfrm>
          <a:prstGeom prst="rtTriangle">
            <a:avLst/>
          </a:prstGeom>
          <a:solidFill>
            <a:srgbClr val="ECF3F8"/>
          </a:solidFill>
          <a:ln w="12700" cap="flat" cmpd="sng">
            <a:solidFill>
              <a:srgbClr val="ECF3F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6"/>
          <p:cNvSpPr txBox="1"/>
          <p:nvPr/>
        </p:nvSpPr>
        <p:spPr>
          <a:xfrm>
            <a:off x="280219" y="1017639"/>
            <a:ext cx="2566219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Fabricantes celulares   usuários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6"/>
          <p:cNvSpPr txBox="1"/>
          <p:nvPr/>
        </p:nvSpPr>
        <p:spPr>
          <a:xfrm>
            <a:off x="10382865" y="6250133"/>
            <a:ext cx="28611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Dados: Mixpanel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Período: últimos 90 dias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"/>
          <p:cNvSpPr txBox="1">
            <a:spLocks noGrp="1"/>
          </p:cNvSpPr>
          <p:nvPr>
            <p:ph type="title"/>
          </p:nvPr>
        </p:nvSpPr>
        <p:spPr>
          <a:xfrm>
            <a:off x="692427" y="256743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pt-BR">
                <a:solidFill>
                  <a:schemeClr val="lt1"/>
                </a:solidFill>
                <a:highlight>
                  <a:srgbClr val="0000FF"/>
                </a:highlight>
                <a:latin typeface="Arial Black"/>
                <a:ea typeface="Arial Black"/>
                <a:cs typeface="Arial Black"/>
                <a:sym typeface="Arial Black"/>
              </a:rPr>
              <a:t> obrigada ☺</a:t>
            </a:r>
            <a:endParaRPr>
              <a:highlight>
                <a:srgbClr val="0000FF"/>
              </a:highlight>
            </a:endParaRPr>
          </a:p>
        </p:txBody>
      </p:sp>
      <p:pic>
        <p:nvPicPr>
          <p:cNvPr id="292" name="Google Shape;29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1893" y="2567435"/>
            <a:ext cx="6867197" cy="390487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7"/>
          <p:cNvSpPr txBox="1"/>
          <p:nvPr/>
        </p:nvSpPr>
        <p:spPr>
          <a:xfrm>
            <a:off x="8309967" y="385688"/>
            <a:ext cx="388203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589</Words>
  <Application>Microsoft Office PowerPoint</Application>
  <PresentationFormat>Widescreen</PresentationFormat>
  <Paragraphs>139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23</vt:i4>
      </vt:variant>
    </vt:vector>
  </HeadingPairs>
  <TitlesOfParts>
    <vt:vector size="30" baseType="lpstr">
      <vt:lpstr>Ubuntu</vt:lpstr>
      <vt:lpstr>Georgia</vt:lpstr>
      <vt:lpstr>Arial</vt:lpstr>
      <vt:lpstr>Calibri</vt:lpstr>
      <vt:lpstr>Arial Black</vt:lpstr>
      <vt:lpstr>Tema do Office</vt:lpstr>
      <vt:lpstr>Custom</vt:lpstr>
      <vt:lpstr>Apresentação do PowerPoint</vt:lpstr>
      <vt:lpstr>Tudo bem?</vt:lpstr>
      <vt:lpstr>Apresentação do PowerPoint</vt:lpstr>
      <vt:lpstr> organizar o que devemos entender</vt:lpstr>
      <vt:lpstr>Apresentação do PowerPoint</vt:lpstr>
      <vt:lpstr>Apresentação do PowerPoint</vt:lpstr>
      <vt:lpstr>para cada contexto  um conjunto de analise diferente</vt:lpstr>
      <vt:lpstr> para cada contexto  um conjunto de analise diferente</vt:lpstr>
      <vt:lpstr>MÉTRICAS POTENCIAIS PARA O PRODUTO</vt:lpstr>
      <vt:lpstr>POR QUE MEDIR?</vt:lpstr>
      <vt:lpstr>MÉTRICAS DE VAIDADE E MÉTRICAS DE VALOR</vt:lpstr>
      <vt:lpstr>MÉTRICAS INICIAIS</vt:lpstr>
      <vt:lpstr> ferramentas?</vt:lpstr>
      <vt:lpstr>Apresentação do PowerPoint</vt:lpstr>
      <vt:lpstr>POR EXEMPLO</vt:lpstr>
      <vt:lpstr>   estar alerta e entender o que esses números dizem</vt:lpstr>
      <vt:lpstr> devemos estar sempre de olho</vt:lpstr>
      <vt:lpstr>COMO ORGANIZAR?</vt:lpstr>
      <vt:lpstr>FUNIS DE CONVERSÃO</vt:lpstr>
      <vt:lpstr>Apresentação do PowerPoint</vt:lpstr>
      <vt:lpstr>Apresentação do PowerPoint</vt:lpstr>
      <vt:lpstr>Apresentação do PowerPoint</vt:lpstr>
      <vt:lpstr> obrigada 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Rafael Targino (GOVBR - Rio de Janeiro)</cp:lastModifiedBy>
  <cp:revision>2</cp:revision>
  <dcterms:modified xsi:type="dcterms:W3CDTF">2019-04-26T16:26:30Z</dcterms:modified>
</cp:coreProperties>
</file>